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3" r:id="rId3"/>
    <p:sldId id="273" r:id="rId4"/>
    <p:sldId id="284" r:id="rId5"/>
    <p:sldId id="274" r:id="rId6"/>
    <p:sldId id="280" r:id="rId7"/>
    <p:sldId id="277" r:id="rId8"/>
    <p:sldId id="278" r:id="rId9"/>
    <p:sldId id="279" r:id="rId10"/>
    <p:sldId id="286" r:id="rId11"/>
    <p:sldId id="282" r:id="rId12"/>
    <p:sldId id="275" r:id="rId13"/>
    <p:sldId id="281" r:id="rId14"/>
    <p:sldId id="272" r:id="rId15"/>
    <p:sldId id="271" r:id="rId16"/>
    <p:sldId id="276" r:id="rId17"/>
    <p:sldId id="285" r:id="rId18"/>
    <p:sldId id="283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3" autoAdjust="0"/>
    <p:restoredTop sz="94674" autoAdjust="0"/>
  </p:normalViewPr>
  <p:slideViewPr>
    <p:cSldViewPr snapToGrid="0">
      <p:cViewPr varScale="1">
        <p:scale>
          <a:sx n="74" d="100"/>
          <a:sy n="74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3.png>
</file>

<file path=ppt/media/image4.png>
</file>

<file path=ppt/media/image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47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258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916651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993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005207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122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615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010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257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8854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6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803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074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735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984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325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06C04E-5396-4C95-B417-058AAA548373}" type="datetimeFigureOut">
              <a:rPr lang="en-US" smtClean="0"/>
              <a:t>8/7/2022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F89DD6C-3CAA-44AD-AC0D-C418D0FB7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133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searchgate.net/figure/Original-ResNet-18-Architecture_fig1_336642248" TargetMode="External"/><Relationship Id="rId3" Type="http://schemas.openxmlformats.org/officeDocument/2006/relationships/hyperlink" Target="https://arxiv.org/abs/2104.02939" TargetMode="External"/><Relationship Id="rId7" Type="http://schemas.openxmlformats.org/officeDocument/2006/relationships/hyperlink" Target="https://towardsdatascience.com/understanding-and-coding-a-resnet-in-keras-446d7ff84d33" TargetMode="External"/><Relationship Id="rId2" Type="http://schemas.openxmlformats.org/officeDocument/2006/relationships/hyperlink" Target="https://www.wjscheirer.com/misc/opens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imitymiller/cac-openset" TargetMode="External"/><Relationship Id="rId5" Type="http://schemas.openxmlformats.org/officeDocument/2006/relationships/hyperlink" Target="https://arxiv.org/abs/2004.02434" TargetMode="External"/><Relationship Id="rId4" Type="http://schemas.openxmlformats.org/officeDocument/2006/relationships/hyperlink" Target="https://github.com/aimerykong/OpenGAN" TargetMode="External"/><Relationship Id="rId9" Type="http://schemas.openxmlformats.org/officeDocument/2006/relationships/hyperlink" Target="https://arxiv.org/abs/1412.1897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ABF14-E868-40DB-8D7A-7F5A4C19DC3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Open Set Recognition Using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30B388-81D3-4677-9CCE-AEC2415B5D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Smith</a:t>
            </a:r>
          </a:p>
          <a:p>
            <a:r>
              <a:rPr lang="en-US" dirty="0"/>
              <a:t>CSCE 823 – 8 Aug 2022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6887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E3C14-B65D-88DC-9F1D-9CD25F383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A386F-EAF9-F5BF-FE06-79BD4D327D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Provide one example of how a deployed ML algorithm could be exposed to an input belonging to the open set </a:t>
            </a:r>
          </a:p>
        </p:txBody>
      </p:sp>
    </p:spTree>
    <p:extLst>
      <p:ext uri="{BB962C8B-B14F-4D97-AF65-F5344CB8AC3E}">
        <p14:creationId xmlns:p14="http://schemas.microsoft.com/office/powerpoint/2010/main" val="797205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2BA9-8569-A740-BCCE-977194C0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8CF3E-E512-EA39-CD1F-290E3CB37C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647" y="2277647"/>
            <a:ext cx="8740747" cy="374719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2FD230-4BEA-31FA-144E-468EBD646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272" y="1488613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problem…</a:t>
            </a:r>
          </a:p>
        </p:txBody>
      </p:sp>
    </p:spTree>
    <p:extLst>
      <p:ext uri="{BB962C8B-B14F-4D97-AF65-F5344CB8AC3E}">
        <p14:creationId xmlns:p14="http://schemas.microsoft.com/office/powerpoint/2010/main" val="2318478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2BA9-8569-A740-BCCE-977194C0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Overview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C77BDB7-5B2D-21CB-60DD-4137ABAFEA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57" y="2527479"/>
            <a:ext cx="8131622" cy="326801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F4433-B62C-945A-2222-BFD7DE3EEC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811" y="1797706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Architecture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95325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2BA9-8569-A740-BCCE-977194C0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Overview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B3EE62-122F-BCC7-CE63-87B30CEDB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226" y="1683159"/>
            <a:ext cx="8677776" cy="463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7592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7722" y="1812859"/>
            <a:ext cx="6843928" cy="3880773"/>
          </a:xfrm>
        </p:spPr>
        <p:txBody>
          <a:bodyPr/>
          <a:lstStyle/>
          <a:p>
            <a:r>
              <a:rPr lang="en-US" dirty="0"/>
              <a:t>Tiny ImageNet: 100,000 images, 200 classes, 64×64 pixels</a:t>
            </a:r>
          </a:p>
          <a:p>
            <a:r>
              <a:rPr lang="en-US" dirty="0"/>
              <a:t>Cityscapes: 5000 images with high quality annotations; 20,000 images with coarse annotations; 50 different cities</a:t>
            </a:r>
          </a:p>
          <a:p>
            <a:r>
              <a:rPr lang="en-US" dirty="0"/>
              <a:t>CIFAR10: 60,000 images, 10 classes, 32x32 pixels</a:t>
            </a:r>
          </a:p>
          <a:p>
            <a:r>
              <a:rPr lang="en-US" dirty="0"/>
              <a:t>SVRN: 100,000 images 10 classes, 32x32 pixels</a:t>
            </a:r>
          </a:p>
          <a:p>
            <a:r>
              <a:rPr lang="en-US" dirty="0"/>
              <a:t>MNIST: 70,000 images, 10 classes, 32 x 32</a:t>
            </a:r>
          </a:p>
        </p:txBody>
      </p:sp>
      <p:pic>
        <p:nvPicPr>
          <p:cNvPr id="1028" name="Picture 4" descr="Transfer Learning in Action: From ImageNet to Tiny-ImageNet | by Thushan  Ganegedara | Towards Data Science">
            <a:extLst>
              <a:ext uri="{FF2B5EF4-FFF2-40B4-BE49-F238E27FC236}">
                <a16:creationId xmlns:a16="http://schemas.microsoft.com/office/drawing/2014/main" id="{077C9037-F3AE-1DF2-7293-DC48A0E97B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002" y="184282"/>
            <a:ext cx="2739108" cy="270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020 – Cityscapes Dataset">
            <a:extLst>
              <a:ext uri="{FF2B5EF4-FFF2-40B4-BE49-F238E27FC236}">
                <a16:creationId xmlns:a16="http://schemas.microsoft.com/office/drawing/2014/main" id="{F39AF003-1AF4-C675-A6AA-8DDA94939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905" y="2153173"/>
            <a:ext cx="3527373" cy="2165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IFAR-10 Dataset | Papers With Code">
            <a:extLst>
              <a:ext uri="{FF2B5EF4-FFF2-40B4-BE49-F238E27FC236}">
                <a16:creationId xmlns:a16="http://schemas.microsoft.com/office/drawing/2014/main" id="{DC70C32B-7058-2FE3-84EC-DDB07AA418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5337" y="3902912"/>
            <a:ext cx="3508219" cy="2708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MNIST database - Wikipedia">
            <a:extLst>
              <a:ext uri="{FF2B5EF4-FFF2-40B4-BE49-F238E27FC236}">
                <a16:creationId xmlns:a16="http://schemas.microsoft.com/office/drawing/2014/main" id="{E57802F4-A344-AE85-E08B-6D3A2D402F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8" y="4783209"/>
            <a:ext cx="3411641" cy="207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26E8E443-CDB3-8963-E139-B67374CB52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274" y="4201355"/>
            <a:ext cx="2656645" cy="265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28128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ResNet18 CNN</a:t>
            </a:r>
          </a:p>
          <a:p>
            <a:r>
              <a:rPr lang="en-US" dirty="0"/>
              <a:t>Skip connections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865" y="3561622"/>
            <a:ext cx="5270822" cy="30927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0730" y="1337973"/>
            <a:ext cx="7269191" cy="195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135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22BA9-8569-A740-BCCE-977194C0E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OpenGAN</a:t>
            </a:r>
            <a:r>
              <a:rPr lang="en-US" dirty="0"/>
              <a:t>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ACB8A-E5A6-A9A0-5231-E7D75F01F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840153" cy="3880773"/>
          </a:xfrm>
        </p:spPr>
        <p:txBody>
          <a:bodyPr/>
          <a:lstStyle/>
          <a:p>
            <a:r>
              <a:rPr lang="en-US" dirty="0"/>
              <a:t>Does not include the closed set trained models so can’t use as is</a:t>
            </a:r>
          </a:p>
          <a:p>
            <a:r>
              <a:rPr lang="en-US" dirty="0"/>
              <a:t>Requires downloads of all the datasets used</a:t>
            </a:r>
          </a:p>
        </p:txBody>
      </p:sp>
    </p:spTree>
    <p:extLst>
      <p:ext uri="{BB962C8B-B14F-4D97-AF65-F5344CB8AC3E}">
        <p14:creationId xmlns:p14="http://schemas.microsoft.com/office/powerpoint/2010/main" val="3184149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443F-4CEA-D91C-AB86-E87D7403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Quiz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05270B-A6EC-D0C4-D628-10A401182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advantage of Skip Connections?</a:t>
            </a:r>
          </a:p>
        </p:txBody>
      </p:sp>
    </p:spTree>
    <p:extLst>
      <p:ext uri="{BB962C8B-B14F-4D97-AF65-F5344CB8AC3E}">
        <p14:creationId xmlns:p14="http://schemas.microsoft.com/office/powerpoint/2010/main" val="8644811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2459D-F56E-EFDE-18E4-4764655D6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Optional: </a:t>
            </a:r>
            <a:r>
              <a:rPr lang="en-US" dirty="0"/>
              <a:t>Class Anchor Clustering Loss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50D3D9-9E06-C165-78B4-6CEFA5177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17" y="1740526"/>
            <a:ext cx="109728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296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1DFC6-92CF-4879-8776-B2436E3F5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E916B-262B-47EE-81DA-2C4E7C98B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9660984" cy="3880773"/>
          </a:xfrm>
        </p:spPr>
        <p:txBody>
          <a:bodyPr/>
          <a:lstStyle/>
          <a:p>
            <a:r>
              <a:rPr lang="en-US" dirty="0"/>
              <a:t>Open Set Recognition: </a:t>
            </a:r>
            <a:r>
              <a:rPr lang="en-US" dirty="0">
                <a:hlinkClick r:id="rId2"/>
              </a:rPr>
              <a:t>https://www.wjscheirer.com/misc/openset/</a:t>
            </a:r>
            <a:endParaRPr lang="en-US" dirty="0"/>
          </a:p>
          <a:p>
            <a:r>
              <a:rPr lang="en-US" dirty="0" err="1"/>
              <a:t>OpenGAN</a:t>
            </a:r>
            <a:r>
              <a:rPr lang="en-US" dirty="0"/>
              <a:t> Paper: </a:t>
            </a:r>
            <a:r>
              <a:rPr lang="en-US" u="sng" dirty="0">
                <a:hlinkClick r:id="rId3"/>
              </a:rPr>
              <a:t>https://arxiv.org/abs/2104.02939</a:t>
            </a:r>
            <a:endParaRPr lang="en-US" dirty="0"/>
          </a:p>
          <a:p>
            <a:r>
              <a:rPr lang="en-US" dirty="0" err="1"/>
              <a:t>OpenGAN</a:t>
            </a:r>
            <a:r>
              <a:rPr lang="en-US" dirty="0"/>
              <a:t> Demo Code: </a:t>
            </a:r>
            <a:r>
              <a:rPr lang="en-US" u="sng" dirty="0">
                <a:hlinkClick r:id="rId4"/>
              </a:rPr>
              <a:t>https://github.com/aimerykong/OpenGAN</a:t>
            </a:r>
            <a:endParaRPr lang="en-US" dirty="0"/>
          </a:p>
          <a:p>
            <a:r>
              <a:rPr lang="en-US" dirty="0"/>
              <a:t>Class Anchor Clustering Paper: </a:t>
            </a:r>
            <a:r>
              <a:rPr lang="en-US" u="sng" dirty="0">
                <a:hlinkClick r:id="rId5"/>
              </a:rPr>
              <a:t>https://arxiv.org/abs/2004.02434</a:t>
            </a:r>
            <a:endParaRPr lang="en-US" u="sng" dirty="0"/>
          </a:p>
          <a:p>
            <a:r>
              <a:rPr lang="en-US" dirty="0"/>
              <a:t>Class Anchor Clustering Demo Code: </a:t>
            </a:r>
            <a:r>
              <a:rPr lang="en-US" u="sng" dirty="0">
                <a:hlinkClick r:id="rId6"/>
              </a:rPr>
              <a:t>https://github.com/dimitymiller/cac-openset</a:t>
            </a:r>
            <a:endParaRPr lang="en-US" u="sng" dirty="0"/>
          </a:p>
          <a:p>
            <a:r>
              <a:rPr lang="en-US" dirty="0"/>
              <a:t>Resnet Architecture: </a:t>
            </a:r>
          </a:p>
          <a:p>
            <a:pPr lvl="1"/>
            <a:r>
              <a:rPr lang="en-US" dirty="0">
                <a:hlinkClick r:id="rId7"/>
              </a:rPr>
              <a:t>https://towardsdatascience.com/understanding-and-coding-a-resnet-in-keras-446d7ff84d33</a:t>
            </a:r>
            <a:endParaRPr lang="en-US" dirty="0"/>
          </a:p>
          <a:p>
            <a:pPr lvl="1"/>
            <a:r>
              <a:rPr lang="en-US" dirty="0">
                <a:hlinkClick r:id="rId8"/>
              </a:rPr>
              <a:t>https://www.researchgate.net/figure/Original-ResNet-18-Architecture_fig1_336642248</a:t>
            </a:r>
            <a:endParaRPr lang="en-US" dirty="0"/>
          </a:p>
          <a:p>
            <a:r>
              <a:rPr lang="en-US" dirty="0"/>
              <a:t>Deep Neural Networks are Easily Fooled: </a:t>
            </a:r>
            <a:r>
              <a:rPr lang="en-US" dirty="0">
                <a:hlinkClick r:id="rId9"/>
              </a:rPr>
              <a:t>https://arxiv.org/abs/1412.1897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494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5CD34-5EFA-4177-B706-16B9B5F59C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72DB4-5615-4AF3-84D4-71D55908C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Open Set Recognition?</a:t>
            </a:r>
          </a:p>
          <a:p>
            <a:r>
              <a:rPr lang="en-US" dirty="0"/>
              <a:t>Problems working with Open Sets in Machine Learning</a:t>
            </a:r>
          </a:p>
          <a:p>
            <a:r>
              <a:rPr lang="en-US" dirty="0"/>
              <a:t>Overview of </a:t>
            </a:r>
            <a:r>
              <a:rPr lang="en-US" dirty="0" err="1"/>
              <a:t>OpenGAN</a:t>
            </a:r>
            <a:r>
              <a:rPr lang="en-US" dirty="0"/>
              <a:t> data augmentation method</a:t>
            </a:r>
          </a:p>
          <a:p>
            <a:r>
              <a:rPr lang="en-US" dirty="0"/>
              <a:t>Demo of </a:t>
            </a:r>
            <a:r>
              <a:rPr lang="en-US" dirty="0" err="1"/>
              <a:t>OpenGAN</a:t>
            </a:r>
            <a:r>
              <a:rPr lang="en-US" dirty="0"/>
              <a:t> </a:t>
            </a:r>
            <a:r>
              <a:rPr lang="en-US" dirty="0" err="1"/>
              <a:t>PyTorch</a:t>
            </a:r>
            <a:r>
              <a:rPr lang="en-US" dirty="0"/>
              <a:t> project</a:t>
            </a:r>
          </a:p>
          <a:p>
            <a:r>
              <a:rPr lang="en-US" i="1" dirty="0"/>
              <a:t>Optional: </a:t>
            </a:r>
            <a:r>
              <a:rPr lang="en-US" dirty="0"/>
              <a:t>Overview of Class Anchor Clustering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732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A780-ED21-BA15-B40E-3800098D8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 Set Recognition?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3114CE-DA9A-850C-5170-DEB717BF0F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306505"/>
            <a:ext cx="7981235" cy="4244989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7E76995-8832-5FFF-3312-211F4F574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5831068"/>
            <a:ext cx="8596668" cy="3880773"/>
          </a:xfrm>
        </p:spPr>
        <p:txBody>
          <a:bodyPr/>
          <a:lstStyle/>
          <a:p>
            <a:r>
              <a:rPr lang="en-US" dirty="0"/>
              <a:t>256 colors ^ 3 channels = 16,777,216 colors;  64 pix * 64 pix = 4096 pixels</a:t>
            </a:r>
          </a:p>
          <a:p>
            <a:r>
              <a:rPr lang="en-US" dirty="0"/>
              <a:t>Total combinations = 16,777,216 ^ 4096; (only 10^80 atoms in the universe) </a:t>
            </a:r>
          </a:p>
        </p:txBody>
      </p:sp>
    </p:spTree>
    <p:extLst>
      <p:ext uri="{BB962C8B-B14F-4D97-AF65-F5344CB8AC3E}">
        <p14:creationId xmlns:p14="http://schemas.microsoft.com/office/powerpoint/2010/main" val="2622552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CFD28-1F04-45CD-4A86-4FEC90E89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Open Set Recognition?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E11ED-B6B1-25E5-56C8-95A7E846B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38617"/>
            <a:ext cx="8596668" cy="3880773"/>
          </a:xfrm>
        </p:spPr>
        <p:txBody>
          <a:bodyPr/>
          <a:lstStyle/>
          <a:p>
            <a:r>
              <a:rPr lang="en-US" dirty="0"/>
              <a:t>Testing on data with more classes than are in the training set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8E48E8-A798-94FE-6841-EC5E5EC7BB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0110" y="2721201"/>
            <a:ext cx="3611115" cy="355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531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C8AF-0C07-7172-D81C-84255D0B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Open Set Recognition?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8F3AC5-DE29-388F-EC00-483E0AC1C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604" y="1550242"/>
            <a:ext cx="7792996" cy="4317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51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7C8AF-0C07-7172-D81C-84255D0B5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is Open Set Recognition?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9FC76D-382C-57F7-C217-FBCCCDAA1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1075" y="1270000"/>
            <a:ext cx="5904238" cy="11529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6FD515-B467-AFE7-69CE-60729839E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941" y="2531252"/>
            <a:ext cx="7921453" cy="3948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350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80DC-25BD-BFD8-2261-B3C46FE77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working with Open Sets in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1AF3475-D3C9-EEC2-3F49-B5BEE072A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9942"/>
          <a:stretch/>
        </p:blipFill>
        <p:spPr>
          <a:xfrm>
            <a:off x="501802" y="2701320"/>
            <a:ext cx="4671834" cy="27662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CFF3F9-F4B5-3B11-7933-ABAE96997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942"/>
          <a:stretch/>
        </p:blipFill>
        <p:spPr>
          <a:xfrm>
            <a:off x="6461551" y="2701320"/>
            <a:ext cx="4671834" cy="276626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04D6B94-E5FC-E697-CCB3-44319ABF1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0483" y="1756368"/>
            <a:ext cx="4270116" cy="5508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All classified with &gt; 99.6% confidence!</a:t>
            </a:r>
          </a:p>
        </p:txBody>
      </p:sp>
    </p:spTree>
    <p:extLst>
      <p:ext uri="{BB962C8B-B14F-4D97-AF65-F5344CB8AC3E}">
        <p14:creationId xmlns:p14="http://schemas.microsoft.com/office/powerpoint/2010/main" val="1812509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C6E663-8CAE-9965-8F54-155150480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working with Open Sets in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6192B1-3B4C-E0BD-BF78-0CE5A6A09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21" y="1295905"/>
            <a:ext cx="7000645" cy="5562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0175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DBE32-3E6F-C767-F33A-D9AEE8BCA4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working with Open Sets in ML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37673-7D4F-968A-4B42-263756E04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763" y="2924869"/>
            <a:ext cx="3169146" cy="24585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848492C-E6F5-6B7D-C0CD-BFBDD4A60B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4046" y="2924869"/>
            <a:ext cx="3169146" cy="24585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5D89E8C-709E-7CFE-0344-AFA78591E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9429" y="2917468"/>
            <a:ext cx="3169146" cy="2440987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72236E7-F151-3772-B57F-C81DB8EDBD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4595" y="2492377"/>
            <a:ext cx="877481" cy="51599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Binary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B88C5691-BD12-E83F-7469-65B369D7CB22}"/>
              </a:ext>
            </a:extLst>
          </p:cNvPr>
          <p:cNvSpPr txBox="1">
            <a:spLocks/>
          </p:cNvSpPr>
          <p:nvPr/>
        </p:nvSpPr>
        <p:spPr>
          <a:xfrm>
            <a:off x="4482651" y="2511815"/>
            <a:ext cx="2302036" cy="515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/>
              <a:t>Multi-class 1-v-All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EF62FB1-BB22-B9CB-9CC0-E054B34FE08B}"/>
              </a:ext>
            </a:extLst>
          </p:cNvPr>
          <p:cNvSpPr txBox="1">
            <a:spLocks/>
          </p:cNvSpPr>
          <p:nvPr/>
        </p:nvSpPr>
        <p:spPr>
          <a:xfrm>
            <a:off x="8952714" y="2492376"/>
            <a:ext cx="1069352" cy="515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en-US" dirty="0"/>
              <a:t>1-class</a:t>
            </a:r>
          </a:p>
        </p:txBody>
      </p:sp>
    </p:spTree>
    <p:extLst>
      <p:ext uri="{BB962C8B-B14F-4D97-AF65-F5344CB8AC3E}">
        <p14:creationId xmlns:p14="http://schemas.microsoft.com/office/powerpoint/2010/main" val="23082414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904</TotalTime>
  <Words>397</Words>
  <Application>Microsoft Office PowerPoint</Application>
  <PresentationFormat>Widescreen</PresentationFormat>
  <Paragraphs>55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Trebuchet MS</vt:lpstr>
      <vt:lpstr>Wingdings 3</vt:lpstr>
      <vt:lpstr>Facet</vt:lpstr>
      <vt:lpstr>Open Set Recognition Using Neural Networks</vt:lpstr>
      <vt:lpstr>Outline</vt:lpstr>
      <vt:lpstr>What is Open Set Recognition?</vt:lpstr>
      <vt:lpstr>What is Open Set Recognition?</vt:lpstr>
      <vt:lpstr>What is Open Set Recognition?</vt:lpstr>
      <vt:lpstr>What is Open Set Recognition?</vt:lpstr>
      <vt:lpstr>Problems working with Open Sets in ML</vt:lpstr>
      <vt:lpstr>Problems working with Open Sets in ML</vt:lpstr>
      <vt:lpstr>Problems working with Open Sets in ML</vt:lpstr>
      <vt:lpstr>Quiz Time!</vt:lpstr>
      <vt:lpstr>OpenGAN Overview</vt:lpstr>
      <vt:lpstr>OpenGAN Overview</vt:lpstr>
      <vt:lpstr>OpenGAN Overview</vt:lpstr>
      <vt:lpstr>OpenGAN Overview</vt:lpstr>
      <vt:lpstr>OpenGAN Overview</vt:lpstr>
      <vt:lpstr>OpenGAN Demo</vt:lpstr>
      <vt:lpstr>Quiz Time!</vt:lpstr>
      <vt:lpstr>Optional: Class Anchor Clustering Loss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CFR algorithms in Stratego Compared to MCTS</dc:title>
  <dc:creator>Mike Smith</dc:creator>
  <cp:lastModifiedBy>Mike Smith</cp:lastModifiedBy>
  <cp:revision>56</cp:revision>
  <dcterms:created xsi:type="dcterms:W3CDTF">2022-02-26T18:27:40Z</dcterms:created>
  <dcterms:modified xsi:type="dcterms:W3CDTF">2022-08-07T16:00:42Z</dcterms:modified>
</cp:coreProperties>
</file>

<file path=docProps/thumbnail.jpeg>
</file>